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matic SC"/>
      <p:regular r:id="rId15"/>
      <p:bold r:id="rId16"/>
    </p:embeddedFont>
    <p:embeddedFont>
      <p:font typeface="Source Code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regular.fntdata"/><Relationship Id="rId14" Type="http://schemas.openxmlformats.org/officeDocument/2006/relationships/slide" Target="slides/slide9.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notesMaster" Target="notesMasters/notesMaster1.xml"/><Relationship Id="rId19" Type="http://schemas.openxmlformats.org/officeDocument/2006/relationships/font" Target="fonts/SourceCodePro-italic.fntdata"/><Relationship Id="rId6" Type="http://schemas.openxmlformats.org/officeDocument/2006/relationships/slide" Target="slides/slide1.xml"/><Relationship Id="rId18"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fb4539a92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fb4539a92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49f3eb50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49f3eb50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fb4539a9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fb4539a9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fb4539a92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fb4539a92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fb4539a92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fb4539a92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576bb70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576bb70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59ac896b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59ac896b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5ce83e2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f5ce83e2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hyperlink" Target="http://drive.google.com/file/d/1Yoc7NvQ5yAEeSE2WxRd3EMr-LlSEX1_m/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hKnRKy5Wu7c" TargetMode="External"/><Relationship Id="rId4" Type="http://schemas.openxmlformats.org/officeDocument/2006/relationships/image" Target="../media/image5.jpg"/><Relationship Id="rId5" Type="http://schemas.openxmlformats.org/officeDocument/2006/relationships/hyperlink" Target="http://drive.google.com/file/d/1uoZEuCWoF_x9ROLjotPUn-FWc-2S45Ja/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RVA2N6tX2cg"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highlight>
                  <a:schemeClr val="accent3"/>
                </a:highlight>
              </a:rPr>
              <a:t>FHS Social Emotional Support Tips </a:t>
            </a:r>
            <a:endParaRPr>
              <a:highlight>
                <a:schemeClr val="accent3"/>
              </a:highlight>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100">
                <a:solidFill>
                  <a:schemeClr val="lt1"/>
                </a:solidFill>
                <a:latin typeface="Amatic SC"/>
                <a:ea typeface="Amatic SC"/>
                <a:cs typeface="Amatic SC"/>
                <a:sym typeface="Amatic SC"/>
              </a:rPr>
              <a:t>October	</a:t>
            </a:r>
            <a:r>
              <a:rPr lang="en" sz="3100">
                <a:solidFill>
                  <a:schemeClr val="lt1"/>
                </a:solidFill>
                <a:latin typeface="Amatic SC"/>
                <a:ea typeface="Amatic SC"/>
                <a:cs typeface="Amatic SC"/>
                <a:sym typeface="Amatic SC"/>
              </a:rPr>
              <a:t> 2021 </a:t>
            </a:r>
            <a:endParaRPr sz="3100">
              <a:solidFill>
                <a:schemeClr val="lt1"/>
              </a:solidFill>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Overview</a:t>
            </a:r>
            <a:endParaRPr>
              <a:solidFill>
                <a:schemeClr val="lt1"/>
              </a:solidFill>
            </a:endParaRPr>
          </a:p>
        </p:txBody>
      </p:sp>
      <p:sp>
        <p:nvSpPr>
          <p:cNvPr id="63" name="Google Shape;63;p14"/>
          <p:cNvSpPr txBox="1"/>
          <p:nvPr>
            <p:ph idx="1" type="body"/>
          </p:nvPr>
        </p:nvSpPr>
        <p:spPr>
          <a:xfrm>
            <a:off x="264225" y="1093850"/>
            <a:ext cx="8520600" cy="37425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FFFFFF"/>
              </a:buClr>
              <a:buSzPts val="2800"/>
              <a:buFont typeface="Amatic SC"/>
              <a:buChar char="●"/>
            </a:pPr>
            <a:r>
              <a:rPr b="1" lang="en" sz="2800">
                <a:solidFill>
                  <a:srgbClr val="FFFFFF"/>
                </a:solidFill>
                <a:latin typeface="Amatic SC"/>
                <a:ea typeface="Amatic SC"/>
                <a:cs typeface="Amatic SC"/>
                <a:sym typeface="Amatic SC"/>
              </a:rPr>
              <a:t>Community Resources</a:t>
            </a:r>
            <a:endParaRPr b="1" sz="2800">
              <a:solidFill>
                <a:srgbClr val="FFFFFF"/>
              </a:solidFill>
              <a:latin typeface="Amatic SC"/>
              <a:ea typeface="Amatic SC"/>
              <a:cs typeface="Amatic SC"/>
              <a:sym typeface="Amatic SC"/>
            </a:endParaRPr>
          </a:p>
          <a:p>
            <a:pPr indent="-406400" lvl="0" marL="457200" rtl="0" algn="l">
              <a:spcBef>
                <a:spcPts val="0"/>
              </a:spcBef>
              <a:spcAft>
                <a:spcPts val="0"/>
              </a:spcAft>
              <a:buClr>
                <a:srgbClr val="FFFFFF"/>
              </a:buClr>
              <a:buSzPts val="2800"/>
              <a:buFont typeface="Amatic SC"/>
              <a:buChar char="●"/>
            </a:pPr>
            <a:r>
              <a:rPr b="1" lang="en" sz="2800">
                <a:solidFill>
                  <a:srgbClr val="FFFFFF"/>
                </a:solidFill>
                <a:latin typeface="Amatic SC"/>
                <a:ea typeface="Amatic SC"/>
                <a:cs typeface="Amatic SC"/>
                <a:sym typeface="Amatic SC"/>
              </a:rPr>
              <a:t>Videos, APPS, Teen Programs, Audible books</a:t>
            </a:r>
            <a:endParaRPr b="1" sz="2800">
              <a:solidFill>
                <a:srgbClr val="FFFFFF"/>
              </a:solidFill>
              <a:latin typeface="Amatic SC"/>
              <a:ea typeface="Amatic SC"/>
              <a:cs typeface="Amatic SC"/>
              <a:sym typeface="Amatic SC"/>
            </a:endParaRPr>
          </a:p>
          <a:p>
            <a:pPr indent="-406400" lvl="0" marL="457200" rtl="0" algn="l">
              <a:spcBef>
                <a:spcPts val="0"/>
              </a:spcBef>
              <a:spcAft>
                <a:spcPts val="0"/>
              </a:spcAft>
              <a:buClr>
                <a:srgbClr val="FFFFFF"/>
              </a:buClr>
              <a:buSzPts val="2800"/>
              <a:buFont typeface="Amatic SC"/>
              <a:buChar char="●"/>
            </a:pPr>
            <a:r>
              <a:rPr b="1" lang="en" sz="2800">
                <a:solidFill>
                  <a:schemeClr val="lt1"/>
                </a:solidFill>
                <a:latin typeface="Amatic SC"/>
                <a:ea typeface="Amatic SC"/>
                <a:cs typeface="Amatic SC"/>
                <a:sym typeface="Amatic SC"/>
              </a:rPr>
              <a:t>Helplines</a:t>
            </a:r>
            <a:endParaRPr b="1" sz="2800">
              <a:solidFill>
                <a:srgbClr val="FFFFFF"/>
              </a:solidFill>
              <a:latin typeface="Amatic SC"/>
              <a:ea typeface="Amatic SC"/>
              <a:cs typeface="Amatic SC"/>
              <a:sym typeface="Amatic SC"/>
            </a:endParaRPr>
          </a:p>
          <a:p>
            <a:pPr indent="-406400" lvl="0" marL="457200" rtl="0" algn="l">
              <a:spcBef>
                <a:spcPts val="0"/>
              </a:spcBef>
              <a:spcAft>
                <a:spcPts val="0"/>
              </a:spcAft>
              <a:buClr>
                <a:srgbClr val="FFFFFF"/>
              </a:buClr>
              <a:buSzPts val="2800"/>
              <a:buFont typeface="Amatic SC"/>
              <a:buChar char="●"/>
            </a:pPr>
            <a:r>
              <a:rPr b="1" lang="en" sz="2800">
                <a:solidFill>
                  <a:srgbClr val="FFFFFF"/>
                </a:solidFill>
                <a:latin typeface="Amatic SC"/>
                <a:ea typeface="Amatic SC"/>
                <a:cs typeface="Amatic SC"/>
                <a:sym typeface="Amatic SC"/>
              </a:rPr>
              <a:t>Bench-safe space-bracelets </a:t>
            </a:r>
            <a:endParaRPr b="1" sz="2800">
              <a:solidFill>
                <a:srgbClr val="FFFFFF"/>
              </a:solidFill>
              <a:latin typeface="Amatic SC"/>
              <a:ea typeface="Amatic SC"/>
              <a:cs typeface="Amatic SC"/>
              <a:sym typeface="Amatic SC"/>
            </a:endParaRPr>
          </a:p>
          <a:p>
            <a:pPr indent="-406400" lvl="0" marL="457200" rtl="0" algn="l">
              <a:spcBef>
                <a:spcPts val="0"/>
              </a:spcBef>
              <a:spcAft>
                <a:spcPts val="0"/>
              </a:spcAft>
              <a:buClr>
                <a:schemeClr val="lt1"/>
              </a:buClr>
              <a:buSzPts val="2800"/>
              <a:buFont typeface="Amatic SC"/>
              <a:buChar char="●"/>
            </a:pPr>
            <a:r>
              <a:rPr b="1" lang="en" sz="2800">
                <a:solidFill>
                  <a:schemeClr val="lt1"/>
                </a:solidFill>
                <a:latin typeface="Amatic SC"/>
                <a:ea typeface="Amatic SC"/>
                <a:cs typeface="Amatic SC"/>
                <a:sym typeface="Amatic SC"/>
              </a:rPr>
              <a:t>Mindfulness Video</a:t>
            </a:r>
            <a:endParaRPr b="1" sz="2800">
              <a:solidFill>
                <a:srgbClr val="FFFFFF"/>
              </a:solidFill>
              <a:latin typeface="Amatic SC"/>
              <a:ea typeface="Amatic SC"/>
              <a:cs typeface="Amatic SC"/>
              <a:sym typeface="Amatic SC"/>
            </a:endParaRPr>
          </a:p>
          <a:p>
            <a:pPr indent="-406400" lvl="0" marL="457200" rtl="0" algn="l">
              <a:spcBef>
                <a:spcPts val="0"/>
              </a:spcBef>
              <a:spcAft>
                <a:spcPts val="0"/>
              </a:spcAft>
              <a:buClr>
                <a:srgbClr val="FFFFFF"/>
              </a:buClr>
              <a:buSzPts val="2800"/>
              <a:buFont typeface="Amatic SC"/>
              <a:buChar char="●"/>
            </a:pPr>
            <a:r>
              <a:rPr b="1" lang="en" sz="2800">
                <a:solidFill>
                  <a:srgbClr val="FFFFFF"/>
                </a:solidFill>
                <a:latin typeface="Amatic SC"/>
                <a:ea typeface="Amatic SC"/>
                <a:cs typeface="Amatic SC"/>
                <a:sym typeface="Amatic SC"/>
              </a:rPr>
              <a:t>Student services flYER </a:t>
            </a:r>
            <a:endParaRPr b="1" sz="2800">
              <a:solidFill>
                <a:srgbClr val="FFFFFF"/>
              </a:solidFill>
              <a:latin typeface="Amatic SC"/>
              <a:ea typeface="Amatic SC"/>
              <a:cs typeface="Amatic SC"/>
              <a:sym typeface="Amatic SC"/>
            </a:endParaRPr>
          </a:p>
          <a:p>
            <a:pPr indent="-406400" lvl="0" marL="457200" rtl="0" algn="l">
              <a:spcBef>
                <a:spcPts val="0"/>
              </a:spcBef>
              <a:spcAft>
                <a:spcPts val="0"/>
              </a:spcAft>
              <a:buClr>
                <a:srgbClr val="FFFFFF"/>
              </a:buClr>
              <a:buSzPts val="2800"/>
              <a:buFont typeface="Amatic SC"/>
              <a:buChar char="●"/>
            </a:pPr>
            <a:r>
              <a:rPr b="1" lang="en" sz="2800">
                <a:solidFill>
                  <a:srgbClr val="FFFFFF"/>
                </a:solidFill>
                <a:latin typeface="Amatic SC"/>
                <a:ea typeface="Amatic SC"/>
                <a:cs typeface="Amatic SC"/>
                <a:sym typeface="Amatic SC"/>
              </a:rPr>
              <a:t>Each month-new focus, tips &amp; tricks</a:t>
            </a:r>
            <a:endParaRPr b="1" sz="2800">
              <a:solidFill>
                <a:srgbClr val="FFFFFF"/>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 CoMMUNITY RESOURCES </a:t>
            </a:r>
            <a:endParaRPr>
              <a:solidFill>
                <a:schemeClr val="lt1"/>
              </a:solidFill>
            </a:endParaRPr>
          </a:p>
        </p:txBody>
      </p:sp>
      <p:sp>
        <p:nvSpPr>
          <p:cNvPr id="69" name="Google Shape;69;p1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Clr>
                <a:schemeClr val="lt1"/>
              </a:buClr>
              <a:buSzPts val="2800"/>
              <a:buFont typeface="Amatic SC"/>
              <a:buChar char="●"/>
            </a:pPr>
            <a:r>
              <a:rPr b="1" lang="en" sz="2800">
                <a:solidFill>
                  <a:schemeClr val="lt1"/>
                </a:solidFill>
                <a:latin typeface="Amatic SC"/>
                <a:ea typeface="Amatic SC"/>
                <a:cs typeface="Amatic SC"/>
                <a:sym typeface="Amatic SC"/>
              </a:rPr>
              <a:t>Helplines</a:t>
            </a:r>
            <a:endParaRPr b="1" sz="2800">
              <a:solidFill>
                <a:schemeClr val="lt1"/>
              </a:solidFill>
              <a:latin typeface="Amatic SC"/>
              <a:ea typeface="Amatic SC"/>
              <a:cs typeface="Amatic SC"/>
              <a:sym typeface="Amatic SC"/>
            </a:endParaRPr>
          </a:p>
          <a:p>
            <a:pPr indent="-406400" lvl="0" marL="457200" rtl="0" algn="l">
              <a:spcBef>
                <a:spcPts val="0"/>
              </a:spcBef>
              <a:spcAft>
                <a:spcPts val="0"/>
              </a:spcAft>
              <a:buClr>
                <a:schemeClr val="lt1"/>
              </a:buClr>
              <a:buSzPts val="2800"/>
              <a:buFont typeface="Amatic SC"/>
              <a:buChar char="●"/>
            </a:pPr>
            <a:r>
              <a:rPr b="1" lang="en" sz="2800">
                <a:solidFill>
                  <a:schemeClr val="lt1"/>
                </a:solidFill>
                <a:latin typeface="Amatic SC"/>
                <a:ea typeface="Amatic SC"/>
                <a:cs typeface="Amatic SC"/>
                <a:sym typeface="Amatic SC"/>
              </a:rPr>
              <a:t>Videos</a:t>
            </a:r>
            <a:endParaRPr b="1" sz="2800">
              <a:solidFill>
                <a:schemeClr val="lt1"/>
              </a:solidFill>
              <a:latin typeface="Amatic SC"/>
              <a:ea typeface="Amatic SC"/>
              <a:cs typeface="Amatic SC"/>
              <a:sym typeface="Amatic SC"/>
            </a:endParaRPr>
          </a:p>
          <a:p>
            <a:pPr indent="-406400" lvl="0" marL="457200" rtl="0" algn="l">
              <a:spcBef>
                <a:spcPts val="0"/>
              </a:spcBef>
              <a:spcAft>
                <a:spcPts val="0"/>
              </a:spcAft>
              <a:buClr>
                <a:schemeClr val="lt1"/>
              </a:buClr>
              <a:buSzPts val="2800"/>
              <a:buFont typeface="Amatic SC"/>
              <a:buChar char="●"/>
            </a:pPr>
            <a:r>
              <a:rPr b="1" lang="en" sz="2800">
                <a:solidFill>
                  <a:schemeClr val="lt1"/>
                </a:solidFill>
                <a:latin typeface="Amatic SC"/>
                <a:ea typeface="Amatic SC"/>
                <a:cs typeface="Amatic SC"/>
                <a:sym typeface="Amatic SC"/>
              </a:rPr>
              <a:t>Apps</a:t>
            </a:r>
            <a:endParaRPr b="1" sz="2800">
              <a:solidFill>
                <a:schemeClr val="lt1"/>
              </a:solidFill>
              <a:latin typeface="Amatic SC"/>
              <a:ea typeface="Amatic SC"/>
              <a:cs typeface="Amatic SC"/>
              <a:sym typeface="Amatic SC"/>
            </a:endParaRPr>
          </a:p>
          <a:p>
            <a:pPr indent="-406400" lvl="0" marL="457200" rtl="0" algn="l">
              <a:spcBef>
                <a:spcPts val="0"/>
              </a:spcBef>
              <a:spcAft>
                <a:spcPts val="0"/>
              </a:spcAft>
              <a:buClr>
                <a:schemeClr val="lt1"/>
              </a:buClr>
              <a:buSzPts val="2800"/>
              <a:buFont typeface="Amatic SC"/>
              <a:buChar char="●"/>
            </a:pPr>
            <a:r>
              <a:rPr b="1" lang="en" sz="2800">
                <a:solidFill>
                  <a:schemeClr val="lt1"/>
                </a:solidFill>
                <a:latin typeface="Amatic SC"/>
                <a:ea typeface="Amatic SC"/>
                <a:cs typeface="Amatic SC"/>
                <a:sym typeface="Amatic SC"/>
              </a:rPr>
              <a:t>Teen Programs</a:t>
            </a:r>
            <a:endParaRPr b="1" sz="2800">
              <a:solidFill>
                <a:schemeClr val="lt1"/>
              </a:solidFill>
              <a:latin typeface="Amatic SC"/>
              <a:ea typeface="Amatic SC"/>
              <a:cs typeface="Amatic SC"/>
              <a:sym typeface="Amatic SC"/>
            </a:endParaRPr>
          </a:p>
          <a:p>
            <a:pPr indent="-406400" lvl="0" marL="457200" rtl="0" algn="l">
              <a:spcBef>
                <a:spcPts val="0"/>
              </a:spcBef>
              <a:spcAft>
                <a:spcPts val="0"/>
              </a:spcAft>
              <a:buClr>
                <a:schemeClr val="lt1"/>
              </a:buClr>
              <a:buSzPts val="2800"/>
              <a:buChar char="●"/>
            </a:pPr>
            <a:r>
              <a:rPr b="1" lang="en" sz="2800">
                <a:solidFill>
                  <a:schemeClr val="lt1"/>
                </a:solidFill>
                <a:latin typeface="Amatic SC"/>
                <a:ea typeface="Amatic SC"/>
                <a:cs typeface="Amatic SC"/>
                <a:sym typeface="Amatic SC"/>
              </a:rPr>
              <a:t>Audible</a:t>
            </a:r>
            <a:r>
              <a:rPr b="1" lang="en" sz="2800">
                <a:solidFill>
                  <a:schemeClr val="lt1"/>
                </a:solidFill>
                <a:latin typeface="Amatic SC"/>
                <a:ea typeface="Amatic SC"/>
                <a:cs typeface="Amatic SC"/>
                <a:sym typeface="Amatic SC"/>
              </a:rPr>
              <a:t> Books</a:t>
            </a:r>
            <a:r>
              <a:rPr b="1" lang="en" sz="2800">
                <a:solidFill>
                  <a:schemeClr val="lt1"/>
                </a:solidFill>
              </a:rPr>
              <a:t> </a:t>
            </a:r>
            <a:endParaRPr b="1" sz="2800">
              <a:solidFill>
                <a:schemeClr val="lt1"/>
              </a:solidFill>
            </a:endParaRPr>
          </a:p>
        </p:txBody>
      </p:sp>
      <p:pic>
        <p:nvPicPr>
          <p:cNvPr id="70" name="Google Shape;70;p15"/>
          <p:cNvPicPr preferRelativeResize="0"/>
          <p:nvPr/>
        </p:nvPicPr>
        <p:blipFill>
          <a:blip r:embed="rId3">
            <a:alphaModFix/>
          </a:blip>
          <a:stretch>
            <a:fillRect/>
          </a:stretch>
        </p:blipFill>
        <p:spPr>
          <a:xfrm>
            <a:off x="2897025" y="1196425"/>
            <a:ext cx="5719675" cy="3340201"/>
          </a:xfrm>
          <a:prstGeom prst="rect">
            <a:avLst/>
          </a:prstGeom>
          <a:noFill/>
          <a:ln>
            <a:noFill/>
          </a:ln>
        </p:spPr>
      </p:pic>
      <p:sp>
        <p:nvSpPr>
          <p:cNvPr id="71" name="Google Shape;71;p15"/>
          <p:cNvSpPr txBox="1"/>
          <p:nvPr/>
        </p:nvSpPr>
        <p:spPr>
          <a:xfrm>
            <a:off x="818750" y="4589325"/>
            <a:ext cx="634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lt1"/>
                </a:solidFill>
                <a:latin typeface="Amatic SC"/>
                <a:ea typeface="Amatic SC"/>
                <a:cs typeface="Amatic SC"/>
                <a:sym typeface="Amatic SC"/>
              </a:rPr>
              <a:t>Scan the QR code to download resources and share with others!</a:t>
            </a:r>
            <a:endParaRPr b="1" sz="2500">
              <a:solidFill>
                <a:schemeClr val="lt1"/>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Helplines</a:t>
            </a:r>
            <a:endParaRPr>
              <a:solidFill>
                <a:schemeClr val="lt1"/>
              </a:solidFill>
            </a:endParaRPr>
          </a:p>
        </p:txBody>
      </p:sp>
      <p:pic>
        <p:nvPicPr>
          <p:cNvPr id="77" name="Google Shape;77;p16"/>
          <p:cNvPicPr preferRelativeResize="0"/>
          <p:nvPr/>
        </p:nvPicPr>
        <p:blipFill rotWithShape="1">
          <a:blip r:embed="rId3">
            <a:alphaModFix/>
          </a:blip>
          <a:srcRect b="-1595" l="-1595" r="0" t="0"/>
          <a:stretch/>
        </p:blipFill>
        <p:spPr>
          <a:xfrm>
            <a:off x="-33775" y="1080500"/>
            <a:ext cx="4671651" cy="2527276"/>
          </a:xfrm>
          <a:prstGeom prst="rect">
            <a:avLst/>
          </a:prstGeom>
          <a:noFill/>
          <a:ln>
            <a:noFill/>
          </a:ln>
        </p:spPr>
      </p:pic>
      <p:pic>
        <p:nvPicPr>
          <p:cNvPr id="78" name="Google Shape;78;p16"/>
          <p:cNvPicPr preferRelativeResize="0"/>
          <p:nvPr/>
        </p:nvPicPr>
        <p:blipFill>
          <a:blip r:embed="rId4">
            <a:alphaModFix/>
          </a:blip>
          <a:stretch>
            <a:fillRect/>
          </a:stretch>
        </p:blipFill>
        <p:spPr>
          <a:xfrm>
            <a:off x="4572000" y="1100075"/>
            <a:ext cx="4500188" cy="2452251"/>
          </a:xfrm>
          <a:prstGeom prst="rect">
            <a:avLst/>
          </a:prstGeom>
          <a:noFill/>
          <a:ln cap="flat" cmpd="sng" w="19050">
            <a:solidFill>
              <a:schemeClr val="dk2"/>
            </a:solidFill>
            <a:prstDash val="solid"/>
            <a:round/>
            <a:headEnd len="sm" w="sm" type="none"/>
            <a:tailEnd len="sm" w="sm" type="none"/>
          </a:ln>
        </p:spPr>
      </p:pic>
      <p:pic>
        <p:nvPicPr>
          <p:cNvPr id="79" name="Google Shape;79;p16"/>
          <p:cNvPicPr preferRelativeResize="0"/>
          <p:nvPr/>
        </p:nvPicPr>
        <p:blipFill>
          <a:blip r:embed="rId5">
            <a:alphaModFix/>
          </a:blip>
          <a:stretch>
            <a:fillRect/>
          </a:stretch>
        </p:blipFill>
        <p:spPr>
          <a:xfrm>
            <a:off x="3453851" y="3637838"/>
            <a:ext cx="2236301" cy="1477875"/>
          </a:xfrm>
          <a:prstGeom prst="rect">
            <a:avLst/>
          </a:prstGeom>
          <a:noFill/>
          <a:ln>
            <a:noFill/>
          </a:ln>
        </p:spPr>
      </p:pic>
      <p:pic>
        <p:nvPicPr>
          <p:cNvPr id="80" name="Google Shape;80;p16"/>
          <p:cNvPicPr preferRelativeResize="0"/>
          <p:nvPr/>
        </p:nvPicPr>
        <p:blipFill>
          <a:blip r:embed="rId6">
            <a:alphaModFix/>
          </a:blip>
          <a:stretch>
            <a:fillRect/>
          </a:stretch>
        </p:blipFill>
        <p:spPr>
          <a:xfrm>
            <a:off x="6265775" y="3590975"/>
            <a:ext cx="2806425" cy="1571600"/>
          </a:xfrm>
          <a:prstGeom prst="rect">
            <a:avLst/>
          </a:prstGeom>
          <a:noFill/>
          <a:ln>
            <a:noFill/>
          </a:ln>
        </p:spPr>
      </p:pic>
      <p:pic>
        <p:nvPicPr>
          <p:cNvPr id="81" name="Google Shape;81;p16"/>
          <p:cNvPicPr preferRelativeResize="0"/>
          <p:nvPr/>
        </p:nvPicPr>
        <p:blipFill>
          <a:blip r:embed="rId7">
            <a:alphaModFix/>
          </a:blip>
          <a:stretch>
            <a:fillRect/>
          </a:stretch>
        </p:blipFill>
        <p:spPr>
          <a:xfrm>
            <a:off x="36571" y="3590975"/>
            <a:ext cx="2806429" cy="157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265500" y="1417200"/>
            <a:ext cx="4045200" cy="230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960">
                <a:solidFill>
                  <a:schemeClr val="lt1"/>
                </a:solidFill>
              </a:rPr>
              <a:t>Videos, APPS, teen programs, </a:t>
            </a:r>
            <a:r>
              <a:rPr lang="en" sz="4960">
                <a:solidFill>
                  <a:schemeClr val="lt1"/>
                </a:solidFill>
              </a:rPr>
              <a:t>audible</a:t>
            </a:r>
            <a:r>
              <a:rPr lang="en" sz="4960">
                <a:solidFill>
                  <a:schemeClr val="lt1"/>
                </a:solidFill>
              </a:rPr>
              <a:t> books </a:t>
            </a:r>
            <a:endParaRPr sz="4860">
              <a:solidFill>
                <a:schemeClr val="lt1"/>
              </a:solidFill>
            </a:endParaRPr>
          </a:p>
        </p:txBody>
      </p:sp>
      <p:pic>
        <p:nvPicPr>
          <p:cNvPr id="87" name="Google Shape;87;p17"/>
          <p:cNvPicPr preferRelativeResize="0"/>
          <p:nvPr/>
        </p:nvPicPr>
        <p:blipFill>
          <a:blip r:embed="rId3">
            <a:alphaModFix/>
          </a:blip>
          <a:stretch>
            <a:fillRect/>
          </a:stretch>
        </p:blipFill>
        <p:spPr>
          <a:xfrm>
            <a:off x="4572000" y="2293900"/>
            <a:ext cx="2855526" cy="901625"/>
          </a:xfrm>
          <a:prstGeom prst="rect">
            <a:avLst/>
          </a:prstGeom>
          <a:noFill/>
          <a:ln>
            <a:noFill/>
          </a:ln>
        </p:spPr>
      </p:pic>
      <p:pic>
        <p:nvPicPr>
          <p:cNvPr id="88" name="Google Shape;88;p17"/>
          <p:cNvPicPr preferRelativeResize="0"/>
          <p:nvPr/>
        </p:nvPicPr>
        <p:blipFill>
          <a:blip r:embed="rId4">
            <a:alphaModFix/>
          </a:blip>
          <a:stretch>
            <a:fillRect/>
          </a:stretch>
        </p:blipFill>
        <p:spPr>
          <a:xfrm>
            <a:off x="4572000" y="0"/>
            <a:ext cx="2906476" cy="1502901"/>
          </a:xfrm>
          <a:prstGeom prst="rect">
            <a:avLst/>
          </a:prstGeom>
          <a:noFill/>
          <a:ln>
            <a:noFill/>
          </a:ln>
        </p:spPr>
      </p:pic>
      <p:pic>
        <p:nvPicPr>
          <p:cNvPr id="89" name="Google Shape;89;p17"/>
          <p:cNvPicPr preferRelativeResize="0"/>
          <p:nvPr/>
        </p:nvPicPr>
        <p:blipFill>
          <a:blip r:embed="rId5">
            <a:alphaModFix/>
          </a:blip>
          <a:stretch>
            <a:fillRect/>
          </a:stretch>
        </p:blipFill>
        <p:spPr>
          <a:xfrm>
            <a:off x="6344375" y="3195518"/>
            <a:ext cx="2799626" cy="1947982"/>
          </a:xfrm>
          <a:prstGeom prst="rect">
            <a:avLst/>
          </a:prstGeom>
          <a:noFill/>
          <a:ln>
            <a:noFill/>
          </a:ln>
        </p:spPr>
      </p:pic>
      <p:pic>
        <p:nvPicPr>
          <p:cNvPr id="90" name="Google Shape;90;p17"/>
          <p:cNvPicPr preferRelativeResize="0"/>
          <p:nvPr/>
        </p:nvPicPr>
        <p:blipFill>
          <a:blip r:embed="rId6">
            <a:alphaModFix/>
          </a:blip>
          <a:stretch>
            <a:fillRect/>
          </a:stretch>
        </p:blipFill>
        <p:spPr>
          <a:xfrm>
            <a:off x="6515575" y="1502900"/>
            <a:ext cx="2628424" cy="104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4" name="Shape 94"/>
        <p:cNvGrpSpPr/>
        <p:nvPr/>
      </p:nvGrpSpPr>
      <p:grpSpPr>
        <a:xfrm>
          <a:off x="0" y="0"/>
          <a:ext cx="0" cy="0"/>
          <a:chOff x="0" y="0"/>
          <a:chExt cx="0" cy="0"/>
        </a:xfrm>
      </p:grpSpPr>
      <p:sp>
        <p:nvSpPr>
          <p:cNvPr id="95" name="Google Shape;95;p18"/>
          <p:cNvSpPr txBox="1"/>
          <p:nvPr>
            <p:ph type="title"/>
          </p:nvPr>
        </p:nvSpPr>
        <p:spPr>
          <a:xfrm>
            <a:off x="2016350" y="0"/>
            <a:ext cx="55431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JUST STAY Suicide Prevention BENCH</a:t>
            </a:r>
            <a:endParaRPr>
              <a:solidFill>
                <a:schemeClr val="lt1"/>
              </a:solidFill>
            </a:endParaRPr>
          </a:p>
        </p:txBody>
      </p:sp>
      <p:sp>
        <p:nvSpPr>
          <p:cNvPr id="96" name="Google Shape;96;p18"/>
          <p:cNvSpPr txBox="1"/>
          <p:nvPr/>
        </p:nvSpPr>
        <p:spPr>
          <a:xfrm>
            <a:off x="914400" y="2145030"/>
            <a:ext cx="7315200" cy="40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97" name="Google Shape;97;p18"/>
          <p:cNvPicPr preferRelativeResize="0"/>
          <p:nvPr/>
        </p:nvPicPr>
        <p:blipFill>
          <a:blip r:embed="rId3">
            <a:alphaModFix/>
          </a:blip>
          <a:stretch>
            <a:fillRect/>
          </a:stretch>
        </p:blipFill>
        <p:spPr>
          <a:xfrm>
            <a:off x="1872238" y="681100"/>
            <a:ext cx="5399513" cy="4049650"/>
          </a:xfrm>
          <a:prstGeom prst="rect">
            <a:avLst/>
          </a:prstGeom>
          <a:noFill/>
          <a:ln>
            <a:noFill/>
          </a:ln>
        </p:spPr>
      </p:pic>
      <p:pic>
        <p:nvPicPr>
          <p:cNvPr id="98" name="Google Shape;98;p18" title="Slide 8.mp3">
            <a:hlinkClick r:id="rId4"/>
          </p:cNvPr>
          <p:cNvPicPr preferRelativeResize="0"/>
          <p:nvPr/>
        </p:nvPicPr>
        <p:blipFill>
          <a:blip r:embed="rId5">
            <a:alphaModFix/>
          </a:blip>
          <a:stretch>
            <a:fillRect/>
          </a:stretch>
        </p:blipFill>
        <p:spPr>
          <a:xfrm>
            <a:off x="8558426" y="4536505"/>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2" name="Shape 102"/>
        <p:cNvGrpSpPr/>
        <p:nvPr/>
      </p:nvGrpSpPr>
      <p:grpSpPr>
        <a:xfrm>
          <a:off x="0" y="0"/>
          <a:ext cx="0" cy="0"/>
          <a:chOff x="0" y="0"/>
          <a:chExt cx="0" cy="0"/>
        </a:xfrm>
      </p:grpSpPr>
      <p:pic>
        <p:nvPicPr>
          <p:cNvPr descr="Teens today need mindfulness more than ever to cope with the increasing demands they face each day.  Mindfulness is something we can all use, from athletes to actors, adults, teens, and children, to be our best selves - to be calm, resilient, strong and wise!  &#10;&#10;For an updated version of this video, see below - Under Pressure - 2018 version.  I have added new interviews and a few more statistics.  For more information and resources on mindfulness, go to www.2bpresent.com." id="103" name="Google Shape;103;p19" title="Under Pressure - Mindfulness for Teens">
            <a:hlinkClick r:id="rId3"/>
          </p:cNvPr>
          <p:cNvPicPr preferRelativeResize="0"/>
          <p:nvPr/>
        </p:nvPicPr>
        <p:blipFill>
          <a:blip r:embed="rId4">
            <a:alphaModFix/>
          </a:blip>
          <a:stretch>
            <a:fillRect/>
          </a:stretch>
        </p:blipFill>
        <p:spPr>
          <a:xfrm>
            <a:off x="1522050" y="166900"/>
            <a:ext cx="6277175" cy="4707850"/>
          </a:xfrm>
          <a:prstGeom prst="rect">
            <a:avLst/>
          </a:prstGeom>
          <a:noFill/>
          <a:ln>
            <a:noFill/>
          </a:ln>
          <a:effectLst>
            <a:outerShdw blurRad="57150" rotWithShape="0" algn="bl" dir="5400000" dist="19050">
              <a:srgbClr val="000000">
                <a:alpha val="50000"/>
              </a:srgbClr>
            </a:outerShdw>
          </a:effectLst>
        </p:spPr>
      </p:pic>
      <p:pic>
        <p:nvPicPr>
          <p:cNvPr id="104" name="Google Shape;104;p19" title="Slide2.mp3">
            <a:hlinkClick r:id="rId5"/>
          </p:cNvPr>
          <p:cNvPicPr preferRelativeResize="0"/>
          <p:nvPr/>
        </p:nvPicPr>
        <p:blipFill>
          <a:blip r:embed="rId6">
            <a:alphaModFix/>
          </a:blip>
          <a:stretch>
            <a:fillRect/>
          </a:stretch>
        </p:blipFill>
        <p:spPr>
          <a:xfrm>
            <a:off x="8523175" y="4551825"/>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8" name="Shape 108"/>
        <p:cNvGrpSpPr/>
        <p:nvPr/>
      </p:nvGrpSpPr>
      <p:grpSpPr>
        <a:xfrm>
          <a:off x="0" y="0"/>
          <a:ext cx="0" cy="0"/>
          <a:chOff x="0" y="0"/>
          <a:chExt cx="0" cy="0"/>
        </a:xfrm>
      </p:grpSpPr>
      <p:pic>
        <p:nvPicPr>
          <p:cNvPr descr="In this powerful short film, watch and hear from elementary school students learning to use mindfulness to navigate complex feelings.&#10;&#10;“Just Breathe” was created by Mindful Schools graduate and filmmaker, Julie Bayer Salzman.&#10;&#10;The inspiration for “Just Breathe” first came about a little over a year ago when I overheard my then 5-year-old son talking with his friend about how emotions affect different regions of the brain, and how to calm down by taking deep breaths — all things they were beginning to learn in Kindergarten at their new school, Citizens of the World Charter School, in Mar Vista, CA. I was surprised and overjoyed to witness first-hand just how significant social-emotional learning in an elementary school curriculum was on these young minds. The following year, I decided to take a 6-week online course on Mindfulness through Mindful Schools (http://www.mindfulschools.org/), figuring that if my son was learning about this, it only made sense that I should learn too. Within the first week, I felt the positive effects of this practice take root not only on my own being but in my relationships with others.&#10;&#10;As a filmmaker, I am always interested in finding a subject worthy of filming, and I felt strongly that Mindfulness was a necessary concept to communicate visually. Thankfully my husband, who happens to be my filmmaking partner, agreed. We made “Just Breathe” with our son, his classmates and their family members one Saturday afternoon. The film is entirely unscripted – what the kids say is based purely on their own neuro-scientific understanding of difficult emotions, and how they cope through breathing and meditation. They, in turn, are teaching us all ..." id="109" name="Google Shape;109;p20" title="&quot;Just Breathe&quot; by Julie Bayer Salzman &amp; Josh Salzman (Wavecrest Films)">
            <a:hlinkClick r:id="rId3"/>
          </p:cNvPr>
          <p:cNvPicPr preferRelativeResize="0"/>
          <p:nvPr/>
        </p:nvPicPr>
        <p:blipFill>
          <a:blip r:embed="rId4">
            <a:alphaModFix/>
          </a:blip>
          <a:stretch>
            <a:fillRect/>
          </a:stretch>
        </p:blipFill>
        <p:spPr>
          <a:xfrm>
            <a:off x="1450900" y="293925"/>
            <a:ext cx="6158200" cy="4618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115" name="Google Shape;115;p21"/>
          <p:cNvSpPr txBox="1"/>
          <p:nvPr>
            <p:ph idx="1" type="subTitle"/>
          </p:nvPr>
        </p:nvSpPr>
        <p:spPr>
          <a:xfrm>
            <a:off x="311700" y="3574675"/>
            <a:ext cx="8520600" cy="14790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523"/>
              <a:buNone/>
            </a:pPr>
            <a:r>
              <a:rPr lang="en" sz="2097"/>
              <a:t>We will be back next month with more social emotional tips, tricks, and support!</a:t>
            </a:r>
            <a:endParaRPr sz="2097"/>
          </a:p>
          <a:p>
            <a:pPr indent="0" lvl="0" marL="0" rtl="0" algn="ctr">
              <a:lnSpc>
                <a:spcPct val="80000"/>
              </a:lnSpc>
              <a:spcBef>
                <a:spcPts val="0"/>
              </a:spcBef>
              <a:spcAft>
                <a:spcPts val="0"/>
              </a:spcAft>
              <a:buSzPts val="523"/>
              <a:buNone/>
            </a:pPr>
            <a:r>
              <a:t/>
            </a:r>
            <a:endParaRPr sz="2097"/>
          </a:p>
          <a:p>
            <a:pPr indent="0" lvl="0" marL="0" rtl="0" algn="ctr">
              <a:lnSpc>
                <a:spcPct val="80000"/>
              </a:lnSpc>
              <a:spcBef>
                <a:spcPts val="0"/>
              </a:spcBef>
              <a:spcAft>
                <a:spcPts val="0"/>
              </a:spcAft>
              <a:buSzPts val="523"/>
              <a:buNone/>
            </a:pPr>
            <a:r>
              <a:rPr lang="en" sz="2097"/>
              <a:t>In the meantime, feel free to stop by </a:t>
            </a:r>
            <a:r>
              <a:rPr b="1" lang="en" sz="2097"/>
              <a:t>Student Support Services</a:t>
            </a:r>
            <a:endParaRPr b="1" sz="2097"/>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